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1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4466"/>
    <a:srgbClr val="246793"/>
    <a:srgbClr val="246788"/>
    <a:srgbClr val="003366"/>
    <a:srgbClr val="44546A"/>
    <a:srgbClr val="22548A"/>
    <a:srgbClr val="F2DEDC"/>
    <a:srgbClr val="7E0000"/>
    <a:srgbClr val="8E0000"/>
    <a:srgbClr val="F2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279732-8647-44E4-9ECD-C52AF32786EE}" v="1" dt="2021-02-25T23:34: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2" autoAdjust="0"/>
    <p:restoredTop sz="95179"/>
  </p:normalViewPr>
  <p:slideViewPr>
    <p:cSldViewPr snapToGrid="0">
      <p:cViewPr>
        <p:scale>
          <a:sx n="25" d="100"/>
          <a:sy n="25" d="100"/>
        </p:scale>
        <p:origin x="2658" y="18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Lam" userId="671845a2-ba7b-4dbc-af6f-f54447b40df0" providerId="ADAL" clId="{75279732-8647-44E4-9ECD-C52AF32786EE}"/>
    <pc:docChg chg="custSel modSld">
      <pc:chgData name="Michelle Lam" userId="671845a2-ba7b-4dbc-af6f-f54447b40df0" providerId="ADAL" clId="{75279732-8647-44E4-9ECD-C52AF32786EE}" dt="2021-02-25T23:34:37.577" v="8" actId="1076"/>
      <pc:docMkLst>
        <pc:docMk/>
      </pc:docMkLst>
      <pc:sldChg chg="addSp delSp modSp mod">
        <pc:chgData name="Michelle Lam" userId="671845a2-ba7b-4dbc-af6f-f54447b40df0" providerId="ADAL" clId="{75279732-8647-44E4-9ECD-C52AF32786EE}" dt="2021-02-25T23:34:37.577" v="8" actId="1076"/>
        <pc:sldMkLst>
          <pc:docMk/>
          <pc:sldMk cId="2343576353" sldId="256"/>
        </pc:sldMkLst>
        <pc:spChg chg="del">
          <ac:chgData name="Michelle Lam" userId="671845a2-ba7b-4dbc-af6f-f54447b40df0" providerId="ADAL" clId="{75279732-8647-44E4-9ECD-C52AF32786EE}" dt="2021-02-25T23:34:04.657" v="0" actId="478"/>
          <ac:spMkLst>
            <pc:docMk/>
            <pc:sldMk cId="2343576353" sldId="256"/>
            <ac:spMk id="10" creationId="{24F3F7C7-13FC-439A-AB3C-F19291134268}"/>
          </ac:spMkLst>
        </pc:spChg>
        <pc:spChg chg="del">
          <ac:chgData name="Michelle Lam" userId="671845a2-ba7b-4dbc-af6f-f54447b40df0" providerId="ADAL" clId="{75279732-8647-44E4-9ECD-C52AF32786EE}" dt="2021-02-25T23:34:09.651" v="3" actId="478"/>
          <ac:spMkLst>
            <pc:docMk/>
            <pc:sldMk cId="2343576353" sldId="256"/>
            <ac:spMk id="11" creationId="{32950B50-57FC-4FD7-BA09-D23B3EE0E1AD}"/>
          </ac:spMkLst>
        </pc:spChg>
        <pc:spChg chg="del">
          <ac:chgData name="Michelle Lam" userId="671845a2-ba7b-4dbc-af6f-f54447b40df0" providerId="ADAL" clId="{75279732-8647-44E4-9ECD-C52AF32786EE}" dt="2021-02-25T23:34:08.945" v="2" actId="478"/>
          <ac:spMkLst>
            <pc:docMk/>
            <pc:sldMk cId="2343576353" sldId="256"/>
            <ac:spMk id="14" creationId="{D82DE1E2-633B-4BE0-9852-045022B73353}"/>
          </ac:spMkLst>
        </pc:spChg>
        <pc:picChg chg="add mod">
          <ac:chgData name="Michelle Lam" userId="671845a2-ba7b-4dbc-af6f-f54447b40df0" providerId="ADAL" clId="{75279732-8647-44E4-9ECD-C52AF32786EE}" dt="2021-02-25T23:34:37.577" v="8" actId="1076"/>
          <ac:picMkLst>
            <pc:docMk/>
            <pc:sldMk cId="2343576353" sldId="256"/>
            <ac:picMk id="3" creationId="{D33C8933-37E1-4F8B-9C7A-C9F1B3E02AD5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6" creationId="{FD9F1C43-BB52-4822-8B9D-0EC49399E11F}"/>
          </ac:picMkLst>
        </pc:picChg>
        <pc:picChg chg="del">
          <ac:chgData name="Michelle Lam" userId="671845a2-ba7b-4dbc-af6f-f54447b40df0" providerId="ADAL" clId="{75279732-8647-44E4-9ECD-C52AF32786EE}" dt="2021-02-25T23:34:07.521" v="1" actId="478"/>
          <ac:picMkLst>
            <pc:docMk/>
            <pc:sldMk cId="2343576353" sldId="256"/>
            <ac:picMk id="9" creationId="{0D1FE628-363E-436D-99AD-972C59C6E5C7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23" creationId="{80BE322B-9FA0-4FC7-AF72-6093E7EED6C5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25" creationId="{81A93C28-3C4A-4873-BD3E-6E52CC5DF19B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27" creationId="{90CBBEFC-2E04-4FAC-88F5-6AC152F78E1A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29" creationId="{B6BC7B8C-34F5-471F-9DCE-0493E5A3F939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31" creationId="{837B3E0F-336F-46D1-9BB0-B9C6FF5CF77A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33" creationId="{D031AC78-E31B-49EC-BEC2-C5383811444F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35" creationId="{2DE8866D-CAAC-45A4-9E1E-1FFEBB22CCC2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37" creationId="{CE3B19FD-4E8B-4BCB-844E-162441F1F780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39" creationId="{9B254D27-8472-4244-83AD-9984D671C52F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41" creationId="{F91E418C-F4E6-4D13-9E2F-1C9D263804AA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43" creationId="{E86F7DBE-B8BD-45A6-96B0-4BB521E376D0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45" creationId="{4EFD3506-C9CF-47BA-B5D4-D6DDA57E84D4}"/>
          </ac:picMkLst>
        </pc:picChg>
        <pc:picChg chg="del">
          <ac:chgData name="Michelle Lam" userId="671845a2-ba7b-4dbc-af6f-f54447b40df0" providerId="ADAL" clId="{75279732-8647-44E4-9ECD-C52AF32786EE}" dt="2021-02-25T23:34:14.552" v="4" actId="478"/>
          <ac:picMkLst>
            <pc:docMk/>
            <pc:sldMk cId="2343576353" sldId="256"/>
            <ac:picMk id="47" creationId="{31F9D258-DD9E-49A5-BD44-9AB37CD181B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2A531-F128-464D-812A-2BB7FD813123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DC096-32AB-450D-BC53-CEF15539138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2701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DC096-32AB-450D-BC53-CEF15539138B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961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61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469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05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297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461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843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62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0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8048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130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51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B1147-6B95-4F7F-BDA2-B3CAF9F2024E}" type="datetimeFigureOut">
              <a:rPr lang="en-AU" smtClean="0"/>
              <a:t>26/05/2021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49E15-2DD5-4F61-9DAE-0F7E01D04EC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97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opus@opus-tjr.org.au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4466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E6665F1-9DA6-4124-BB40-E98480094232}"/>
              </a:ext>
            </a:extLst>
          </p:cNvPr>
          <p:cNvSpPr/>
          <p:nvPr/>
        </p:nvSpPr>
        <p:spPr>
          <a:xfrm>
            <a:off x="-971550" y="1223073"/>
            <a:ext cx="32461200" cy="6663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40B5415-1C16-4BC3-894A-4613BF91CF60}"/>
              </a:ext>
            </a:extLst>
          </p:cNvPr>
          <p:cNvSpPr/>
          <p:nvPr/>
        </p:nvSpPr>
        <p:spPr>
          <a:xfrm>
            <a:off x="20292720" y="8058464"/>
            <a:ext cx="9312688" cy="34029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6EE5AD8-3C10-48C4-AC25-A75CAB638162}"/>
              </a:ext>
            </a:extLst>
          </p:cNvPr>
          <p:cNvSpPr/>
          <p:nvPr/>
        </p:nvSpPr>
        <p:spPr>
          <a:xfrm>
            <a:off x="10551384" y="8058464"/>
            <a:ext cx="9312688" cy="34029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F2093E4-6D9A-420F-A6DC-AFB8377DCDBB}"/>
              </a:ext>
            </a:extLst>
          </p:cNvPr>
          <p:cNvSpPr/>
          <p:nvPr/>
        </p:nvSpPr>
        <p:spPr>
          <a:xfrm>
            <a:off x="5943600" y="1950737"/>
            <a:ext cx="23661807" cy="2957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0" defTabSz="461963"/>
            <a:r>
              <a:rPr lang="en-AU" sz="9600" b="1" dirty="0">
                <a:solidFill>
                  <a:schemeClr val="tx1"/>
                </a:solidFill>
              </a:rPr>
              <a:t>Poster Title Here – ensure the title is not too long…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BA8755-D33D-422D-B913-E20D767A72B2}"/>
              </a:ext>
            </a:extLst>
          </p:cNvPr>
          <p:cNvSpPr/>
          <p:nvPr/>
        </p:nvSpPr>
        <p:spPr>
          <a:xfrm>
            <a:off x="911018" y="8051876"/>
            <a:ext cx="9312688" cy="340295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DA52F90-BCA1-4540-9ADB-F7FE04AD6422}"/>
              </a:ext>
            </a:extLst>
          </p:cNvPr>
          <p:cNvGrpSpPr/>
          <p:nvPr/>
        </p:nvGrpSpPr>
        <p:grpSpPr>
          <a:xfrm>
            <a:off x="10556732" y="8058465"/>
            <a:ext cx="9307340" cy="792556"/>
            <a:chOff x="10556732" y="7004365"/>
            <a:chExt cx="9307340" cy="792556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44F4007-5F67-4C6C-918A-EA07E54C7319}"/>
                </a:ext>
              </a:extLst>
            </p:cNvPr>
            <p:cNvSpPr/>
            <p:nvPr/>
          </p:nvSpPr>
          <p:spPr>
            <a:xfrm>
              <a:off x="10556732" y="7004365"/>
              <a:ext cx="9307340" cy="792556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5" name="Subtitle 2">
              <a:extLst>
                <a:ext uri="{FF2B5EF4-FFF2-40B4-BE49-F238E27FC236}">
                  <a16:creationId xmlns:a16="http://schemas.microsoft.com/office/drawing/2014/main" id="{A63F8074-A36B-4DEE-9019-8B1A7684DD05}"/>
                </a:ext>
              </a:extLst>
            </p:cNvPr>
            <p:cNvSpPr txBox="1">
              <a:spLocks/>
            </p:cNvSpPr>
            <p:nvPr/>
          </p:nvSpPr>
          <p:spPr>
            <a:xfrm>
              <a:off x="10746978" y="7177700"/>
              <a:ext cx="8907413" cy="619221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RESULTS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284546A3-9AEF-49CC-B63A-7DCFD7017BF7}"/>
              </a:ext>
            </a:extLst>
          </p:cNvPr>
          <p:cNvGrpSpPr/>
          <p:nvPr/>
        </p:nvGrpSpPr>
        <p:grpSpPr>
          <a:xfrm>
            <a:off x="20292720" y="8058465"/>
            <a:ext cx="9307340" cy="840289"/>
            <a:chOff x="20292720" y="6977677"/>
            <a:chExt cx="9307340" cy="840289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718BC7B-5212-4179-9C7B-F4F7C3AAF466}"/>
                </a:ext>
              </a:extLst>
            </p:cNvPr>
            <p:cNvSpPr/>
            <p:nvPr/>
          </p:nvSpPr>
          <p:spPr>
            <a:xfrm>
              <a:off x="20292720" y="6977677"/>
              <a:ext cx="9307340" cy="792556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6" name="Subtitle 2">
              <a:extLst>
                <a:ext uri="{FF2B5EF4-FFF2-40B4-BE49-F238E27FC236}">
                  <a16:creationId xmlns:a16="http://schemas.microsoft.com/office/drawing/2014/main" id="{1048222F-40FC-4733-90E7-80E2EF5333F8}"/>
                </a:ext>
              </a:extLst>
            </p:cNvPr>
            <p:cNvSpPr txBox="1">
              <a:spLocks/>
            </p:cNvSpPr>
            <p:nvPr/>
          </p:nvSpPr>
          <p:spPr>
            <a:xfrm>
              <a:off x="20431959" y="7153324"/>
              <a:ext cx="8907413" cy="66464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WHAT IS OPUS?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1FFED856-AAB3-4530-83D7-A003EAEB83FC}"/>
              </a:ext>
            </a:extLst>
          </p:cNvPr>
          <p:cNvGrpSpPr/>
          <p:nvPr/>
        </p:nvGrpSpPr>
        <p:grpSpPr>
          <a:xfrm>
            <a:off x="896240" y="8061166"/>
            <a:ext cx="9327466" cy="885373"/>
            <a:chOff x="896240" y="9832816"/>
            <a:chExt cx="9327466" cy="885373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0DE7B0F2-38B0-43C0-BE6D-98BF7FD400FF}"/>
                </a:ext>
              </a:extLst>
            </p:cNvPr>
            <p:cNvSpPr/>
            <p:nvPr/>
          </p:nvSpPr>
          <p:spPr>
            <a:xfrm>
              <a:off x="896240" y="9832816"/>
              <a:ext cx="9327466" cy="885373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Subtitle 2">
              <a:extLst>
                <a:ext uri="{FF2B5EF4-FFF2-40B4-BE49-F238E27FC236}">
                  <a16:creationId xmlns:a16="http://schemas.microsoft.com/office/drawing/2014/main" id="{2F7268EA-ACFE-4C74-B687-05003A4EA679}"/>
                </a:ext>
              </a:extLst>
            </p:cNvPr>
            <p:cNvSpPr txBox="1">
              <a:spLocks/>
            </p:cNvSpPr>
            <p:nvPr/>
          </p:nvSpPr>
          <p:spPr>
            <a:xfrm>
              <a:off x="1067690" y="9982199"/>
              <a:ext cx="8919654" cy="72213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INTRODUCTION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A5EFCC85-1A83-4AE1-9AB3-AD78C1C26E6B}"/>
              </a:ext>
            </a:extLst>
          </p:cNvPr>
          <p:cNvGrpSpPr/>
          <p:nvPr/>
        </p:nvGrpSpPr>
        <p:grpSpPr>
          <a:xfrm>
            <a:off x="21193883" y="14837097"/>
            <a:ext cx="8043023" cy="1430485"/>
            <a:chOff x="1117304" y="32283729"/>
            <a:chExt cx="8825546" cy="1569660"/>
          </a:xfrm>
        </p:grpSpPr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E5830CE0-C50B-4D20-B07E-4E581726B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04" y="32517625"/>
              <a:ext cx="923546" cy="1240539"/>
            </a:xfrm>
            <a:prstGeom prst="rect">
              <a:avLst/>
            </a:prstGeom>
          </p:spPr>
        </p:pic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4B15846A-C0ED-4049-946D-6B510DFCA712}"/>
                </a:ext>
              </a:extLst>
            </p:cNvPr>
            <p:cNvSpPr txBox="1"/>
            <p:nvPr/>
          </p:nvSpPr>
          <p:spPr>
            <a:xfrm>
              <a:off x="2170045" y="32283729"/>
              <a:ext cx="777280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b="1" dirty="0">
                  <a:solidFill>
                    <a:srgbClr val="C00000"/>
                  </a:solidFill>
                </a:rPr>
                <a:t>Stream 1</a:t>
              </a:r>
            </a:p>
            <a:p>
              <a:r>
                <a:rPr lang="en-AU" sz="3200" dirty="0">
                  <a:solidFill>
                    <a:srgbClr val="44546A"/>
                  </a:solidFill>
                </a:rPr>
                <a:t>Develop a risk prediction tool to identify patients likely to benefit/not benefit from TJR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60F7B6E-266B-4854-8B79-A845C39A46BD}"/>
              </a:ext>
            </a:extLst>
          </p:cNvPr>
          <p:cNvGrpSpPr/>
          <p:nvPr/>
        </p:nvGrpSpPr>
        <p:grpSpPr>
          <a:xfrm>
            <a:off x="20776516" y="17080408"/>
            <a:ext cx="8474049" cy="1430485"/>
            <a:chOff x="7492928" y="32283729"/>
            <a:chExt cx="9298508" cy="1569660"/>
          </a:xfrm>
        </p:grpSpPr>
        <p:pic>
          <p:nvPicPr>
            <p:cNvPr id="51" name="Picture 50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F1C54575-4354-42B6-864B-509AE1430E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2928" y="32440727"/>
              <a:ext cx="1399035" cy="1399035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019FC084-6A5E-4CC2-A393-B219A81D8643}"/>
                </a:ext>
              </a:extLst>
            </p:cNvPr>
            <p:cNvSpPr txBox="1"/>
            <p:nvPr/>
          </p:nvSpPr>
          <p:spPr>
            <a:xfrm>
              <a:off x="8961767" y="32283729"/>
              <a:ext cx="7829669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b="1" dirty="0">
                  <a:solidFill>
                    <a:srgbClr val="C00000"/>
                  </a:solidFill>
                </a:rPr>
                <a:t>Stream 2</a:t>
              </a:r>
            </a:p>
            <a:p>
              <a:r>
                <a:rPr lang="en-AU" sz="3200" dirty="0">
                  <a:solidFill>
                    <a:srgbClr val="44546A"/>
                  </a:solidFill>
                </a:rPr>
                <a:t>Identify drivers of patient-surgeon choice when deciding on TJR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0ED1F1C-8A3C-450D-B0AF-66E2860A492D}"/>
              </a:ext>
            </a:extLst>
          </p:cNvPr>
          <p:cNvGrpSpPr/>
          <p:nvPr/>
        </p:nvGrpSpPr>
        <p:grpSpPr>
          <a:xfrm>
            <a:off x="20704634" y="19341873"/>
            <a:ext cx="8423382" cy="1430485"/>
            <a:chOff x="14890546" y="32283729"/>
            <a:chExt cx="9242911" cy="1569660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A98B3AE4-81A5-465B-B207-59F5A44B22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90546" y="32486791"/>
              <a:ext cx="1402083" cy="1219202"/>
            </a:xfrm>
            <a:prstGeom prst="rect">
              <a:avLst/>
            </a:prstGeom>
          </p:spPr>
        </p:pic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CC089436-C842-4387-9361-A94E029F5E3C}"/>
                </a:ext>
              </a:extLst>
            </p:cNvPr>
            <p:cNvSpPr txBox="1"/>
            <p:nvPr/>
          </p:nvSpPr>
          <p:spPr>
            <a:xfrm>
              <a:off x="16384212" y="32283729"/>
              <a:ext cx="774924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b="1" dirty="0">
                  <a:solidFill>
                    <a:srgbClr val="C00000"/>
                  </a:solidFill>
                </a:rPr>
                <a:t>Stream 3</a:t>
              </a:r>
            </a:p>
            <a:p>
              <a:r>
                <a:rPr lang="en-AU" sz="3200" dirty="0">
                  <a:solidFill>
                    <a:srgbClr val="44546A"/>
                  </a:solidFill>
                </a:rPr>
                <a:t>Develop non-surgical alternatives for end-stage OA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FB39FBB-44DB-4905-8692-FFBC40A9B1B8}"/>
              </a:ext>
            </a:extLst>
          </p:cNvPr>
          <p:cNvGrpSpPr/>
          <p:nvPr/>
        </p:nvGrpSpPr>
        <p:grpSpPr>
          <a:xfrm>
            <a:off x="20704633" y="21506569"/>
            <a:ext cx="8488891" cy="1430485"/>
            <a:chOff x="22210568" y="32255748"/>
            <a:chExt cx="9314794" cy="1569660"/>
          </a:xfrm>
        </p:grpSpPr>
        <p:pic>
          <p:nvPicPr>
            <p:cNvPr id="55" name="Picture 54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F5DE6444-2124-4BAC-9DBC-7D328F791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10568" y="32481240"/>
              <a:ext cx="1405131" cy="1258827"/>
            </a:xfrm>
            <a:prstGeom prst="rect">
              <a:avLst/>
            </a:prstGeom>
          </p:spPr>
        </p:pic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E2F64D34-7FBE-4781-B77E-E73DCB8A9636}"/>
                </a:ext>
              </a:extLst>
            </p:cNvPr>
            <p:cNvSpPr txBox="1"/>
            <p:nvPr/>
          </p:nvSpPr>
          <p:spPr>
            <a:xfrm>
              <a:off x="23661491" y="32255748"/>
              <a:ext cx="786387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b="1" dirty="0">
                  <a:solidFill>
                    <a:srgbClr val="C00000"/>
                  </a:solidFill>
                </a:rPr>
                <a:t>Stream 4</a:t>
              </a:r>
            </a:p>
            <a:p>
              <a:r>
                <a:rPr lang="en-AU" sz="3200" dirty="0">
                  <a:solidFill>
                    <a:srgbClr val="44546A"/>
                  </a:solidFill>
                </a:rPr>
                <a:t>Develop an enhanced recovery program for patients who undergo TJR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0F529FC-946E-4F92-BF73-42105D94C4FC}"/>
              </a:ext>
            </a:extLst>
          </p:cNvPr>
          <p:cNvGrpSpPr/>
          <p:nvPr/>
        </p:nvGrpSpPr>
        <p:grpSpPr>
          <a:xfrm>
            <a:off x="21193883" y="23666415"/>
            <a:ext cx="8168993" cy="1430485"/>
            <a:chOff x="1117304" y="35218646"/>
            <a:chExt cx="8963772" cy="1569660"/>
          </a:xfrm>
        </p:grpSpPr>
        <p:pic>
          <p:nvPicPr>
            <p:cNvPr id="57" name="Picture 56" descr="A picture containing fence&#10;&#10;Description generated with very high confidence">
              <a:extLst>
                <a:ext uri="{FF2B5EF4-FFF2-40B4-BE49-F238E27FC236}">
                  <a16:creationId xmlns:a16="http://schemas.microsoft.com/office/drawing/2014/main" id="{AB1E7F91-9BF9-45D4-9E2A-3B25E080EB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04" y="35405247"/>
              <a:ext cx="775825" cy="1197964"/>
            </a:xfrm>
            <a:prstGeom prst="rect">
              <a:avLst/>
            </a:prstGeom>
          </p:spPr>
        </p:pic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9DD96CD-1A38-44A5-BAC9-F470465007B2}"/>
                </a:ext>
              </a:extLst>
            </p:cNvPr>
            <p:cNvSpPr txBox="1"/>
            <p:nvPr/>
          </p:nvSpPr>
          <p:spPr>
            <a:xfrm>
              <a:off x="2164266" y="35218646"/>
              <a:ext cx="791681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3200" b="1" dirty="0">
                  <a:solidFill>
                    <a:srgbClr val="C00000"/>
                  </a:solidFill>
                </a:rPr>
                <a:t>Stream 5</a:t>
              </a:r>
            </a:p>
            <a:p>
              <a:r>
                <a:rPr lang="en-AU" sz="3200" dirty="0">
                  <a:solidFill>
                    <a:srgbClr val="44546A"/>
                  </a:solidFill>
                </a:rPr>
                <a:t>Explore the most cost-effective and safe strategies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183775" y="30154075"/>
            <a:ext cx="207242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1000" dirty="0">
                <a:solidFill>
                  <a:schemeClr val="bg1"/>
                </a:solidFill>
              </a:rPr>
              <a:t>RESEARCH PROJECTS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B7C945F5-7821-490B-A6E3-551B8ADC076C}"/>
              </a:ext>
            </a:extLst>
          </p:cNvPr>
          <p:cNvGrpSpPr/>
          <p:nvPr/>
        </p:nvGrpSpPr>
        <p:grpSpPr>
          <a:xfrm>
            <a:off x="912337" y="16855560"/>
            <a:ext cx="9327466" cy="885373"/>
            <a:chOff x="896240" y="9832816"/>
            <a:chExt cx="9327466" cy="885373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720BA856-2AC4-42C7-A09D-E46365F79BBF}"/>
                </a:ext>
              </a:extLst>
            </p:cNvPr>
            <p:cNvSpPr/>
            <p:nvPr/>
          </p:nvSpPr>
          <p:spPr>
            <a:xfrm>
              <a:off x="896240" y="9832816"/>
              <a:ext cx="9327466" cy="885373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5" name="Subtitle 2">
              <a:extLst>
                <a:ext uri="{FF2B5EF4-FFF2-40B4-BE49-F238E27FC236}">
                  <a16:creationId xmlns:a16="http://schemas.microsoft.com/office/drawing/2014/main" id="{D0BD1296-A4E8-4C59-9E94-9FF5700095B9}"/>
                </a:ext>
              </a:extLst>
            </p:cNvPr>
            <p:cNvSpPr txBox="1">
              <a:spLocks/>
            </p:cNvSpPr>
            <p:nvPr/>
          </p:nvSpPr>
          <p:spPr>
            <a:xfrm>
              <a:off x="1067690" y="9982198"/>
              <a:ext cx="8919654" cy="73142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AIMs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D814E3D1-376D-4223-AB4A-0C9BC8D689C4}"/>
              </a:ext>
            </a:extLst>
          </p:cNvPr>
          <p:cNvGrpSpPr/>
          <p:nvPr/>
        </p:nvGrpSpPr>
        <p:grpSpPr>
          <a:xfrm>
            <a:off x="904700" y="25398412"/>
            <a:ext cx="9327466" cy="885373"/>
            <a:chOff x="896240" y="9832816"/>
            <a:chExt cx="9327466" cy="885373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5E34E92C-B515-4686-8FAF-0A41944A3519}"/>
                </a:ext>
              </a:extLst>
            </p:cNvPr>
            <p:cNvSpPr/>
            <p:nvPr/>
          </p:nvSpPr>
          <p:spPr>
            <a:xfrm>
              <a:off x="896240" y="9832816"/>
              <a:ext cx="9327466" cy="885373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ECAB1105-85DC-471C-B7EF-776ED2C06823}"/>
                </a:ext>
              </a:extLst>
            </p:cNvPr>
            <p:cNvSpPr txBox="1">
              <a:spLocks/>
            </p:cNvSpPr>
            <p:nvPr/>
          </p:nvSpPr>
          <p:spPr>
            <a:xfrm>
              <a:off x="1067690" y="9982198"/>
              <a:ext cx="8919654" cy="73599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METHODS</a:t>
              </a: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523256E-52EF-4621-8EA2-53FF398CD6B2}"/>
              </a:ext>
            </a:extLst>
          </p:cNvPr>
          <p:cNvGrpSpPr/>
          <p:nvPr/>
        </p:nvGrpSpPr>
        <p:grpSpPr>
          <a:xfrm>
            <a:off x="20292720" y="26859663"/>
            <a:ext cx="9307340" cy="792556"/>
            <a:chOff x="20292720" y="6977677"/>
            <a:chExt cx="9307340" cy="792556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5F1DCDBB-FADB-4D5E-BBF2-01BE47642F0C}"/>
                </a:ext>
              </a:extLst>
            </p:cNvPr>
            <p:cNvSpPr/>
            <p:nvPr/>
          </p:nvSpPr>
          <p:spPr>
            <a:xfrm>
              <a:off x="20292720" y="6977677"/>
              <a:ext cx="9307340" cy="792556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000"/>
            </a:p>
          </p:txBody>
        </p:sp>
        <p:sp>
          <p:nvSpPr>
            <p:cNvPr id="88" name="Subtitle 2">
              <a:extLst>
                <a:ext uri="{FF2B5EF4-FFF2-40B4-BE49-F238E27FC236}">
                  <a16:creationId xmlns:a16="http://schemas.microsoft.com/office/drawing/2014/main" id="{56641EAB-0959-4741-B832-A94ECCE8BED9}"/>
                </a:ext>
              </a:extLst>
            </p:cNvPr>
            <p:cNvSpPr txBox="1">
              <a:spLocks/>
            </p:cNvSpPr>
            <p:nvPr/>
          </p:nvSpPr>
          <p:spPr>
            <a:xfrm>
              <a:off x="20431959" y="7153324"/>
              <a:ext cx="8907413" cy="47755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CONCLUSION</a:t>
              </a: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053A8532-1A5F-4673-BB76-B6944E14DFC7}"/>
              </a:ext>
            </a:extLst>
          </p:cNvPr>
          <p:cNvGrpSpPr/>
          <p:nvPr/>
        </p:nvGrpSpPr>
        <p:grpSpPr>
          <a:xfrm>
            <a:off x="20292720" y="39631157"/>
            <a:ext cx="9307340" cy="646330"/>
            <a:chOff x="20292720" y="7096359"/>
            <a:chExt cx="9307340" cy="1037510"/>
          </a:xfrm>
        </p:grpSpPr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427D7F32-B461-4C21-B145-AD1B54E8C69C}"/>
                </a:ext>
              </a:extLst>
            </p:cNvPr>
            <p:cNvSpPr/>
            <p:nvPr/>
          </p:nvSpPr>
          <p:spPr>
            <a:xfrm>
              <a:off x="20292720" y="7096359"/>
              <a:ext cx="9307340" cy="1037510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000"/>
            </a:p>
          </p:txBody>
        </p:sp>
        <p:sp>
          <p:nvSpPr>
            <p:cNvPr id="91" name="Subtitle 2">
              <a:extLst>
                <a:ext uri="{FF2B5EF4-FFF2-40B4-BE49-F238E27FC236}">
                  <a16:creationId xmlns:a16="http://schemas.microsoft.com/office/drawing/2014/main" id="{CA957CAF-51C2-4ECA-9A7B-FB87EE92E679}"/>
                </a:ext>
              </a:extLst>
            </p:cNvPr>
            <p:cNvSpPr txBox="1">
              <a:spLocks/>
            </p:cNvSpPr>
            <p:nvPr/>
          </p:nvSpPr>
          <p:spPr>
            <a:xfrm>
              <a:off x="20431959" y="7153325"/>
              <a:ext cx="8907413" cy="83433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ACKNOWLEDGEMENTS</a:t>
              </a:r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B407DCB9-A049-4285-BB56-A28C2E3542F0}"/>
              </a:ext>
            </a:extLst>
          </p:cNvPr>
          <p:cNvSpPr txBox="1"/>
          <p:nvPr/>
        </p:nvSpPr>
        <p:spPr>
          <a:xfrm>
            <a:off x="1067690" y="8932681"/>
            <a:ext cx="893575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3000" dirty="0"/>
              <a:t>Almost 2 million Australians will undergo total joint replacement (TJR) surgery in the next 15 years at a cost of almost $70 billion. Yet evidence has shown that one third of patients may not meet the criteria for surgery and one fifth will be dissatisfied with the result. </a:t>
            </a:r>
          </a:p>
          <a:p>
            <a:pPr algn="just"/>
            <a:r>
              <a:rPr lang="en-AU" sz="3000" b="1" i="1" dirty="0">
                <a:solidFill>
                  <a:srgbClr val="134466"/>
                </a:solidFill>
              </a:rPr>
              <a:t>People who are not going to benefit from surgery, are receiving it </a:t>
            </a:r>
            <a:r>
              <a:rPr lang="en-AU" sz="3000" dirty="0"/>
              <a:t>and unnecessarily exposing themselves to risk while extending the waiting time for those who would benefit from surgery.</a:t>
            </a:r>
          </a:p>
          <a:p>
            <a:endParaRPr lang="en-AU" sz="30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596B71A-89AC-48F1-83B7-0BCAF6CB78E4}"/>
              </a:ext>
            </a:extLst>
          </p:cNvPr>
          <p:cNvSpPr txBox="1"/>
          <p:nvPr/>
        </p:nvSpPr>
        <p:spPr>
          <a:xfrm>
            <a:off x="1067690" y="17777020"/>
            <a:ext cx="893575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AU" altLang="en-US" sz="3000" dirty="0"/>
              <a:t>How to use this poster template…</a:t>
            </a:r>
          </a:p>
          <a:p>
            <a:pPr>
              <a:spcBef>
                <a:spcPct val="40000"/>
              </a:spcBef>
            </a:pPr>
            <a:r>
              <a:rPr lang="en-AU" altLang="en-US" sz="3000" dirty="0"/>
              <a:t>Simply 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40000"/>
              </a:spcBef>
            </a:pPr>
            <a:r>
              <a:rPr lang="en-AU" altLang="en-US" sz="3000" dirty="0"/>
              <a:t>The sub-title text boxes can be moved up or down depending on how big or small your ‘Introduction’, ‘Aim’, ‘Method’, ‘Results’ and ‘Conclusion’ are.</a:t>
            </a:r>
          </a:p>
          <a:p>
            <a:pPr>
              <a:spcBef>
                <a:spcPct val="40000"/>
              </a:spcBef>
            </a:pPr>
            <a:r>
              <a:rPr lang="en-AU" altLang="en-US" sz="3000" dirty="0"/>
              <a:t>The body text / font size should be between 24 and 32 points. A serif font is recommended for body text.</a:t>
            </a:r>
          </a:p>
          <a:p>
            <a:pPr>
              <a:spcBef>
                <a:spcPct val="40000"/>
              </a:spcBef>
            </a:pPr>
            <a:r>
              <a:rPr lang="en-AU" altLang="en-US" sz="3000" dirty="0"/>
              <a:t>The colour of the text, title and poster background can be changed to the colour of your choice. Be creative!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D6AD809B-1385-43A2-BC62-9FFA71CB4C68}"/>
              </a:ext>
            </a:extLst>
          </p:cNvPr>
          <p:cNvSpPr txBox="1"/>
          <p:nvPr/>
        </p:nvSpPr>
        <p:spPr>
          <a:xfrm>
            <a:off x="1067690" y="26469662"/>
            <a:ext cx="8935751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AU" altLang="en-US" sz="3000" dirty="0"/>
              <a:t>Tips for making a successful poster…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AU" altLang="en-US" sz="3000" dirty="0"/>
              <a:t>Re-write your paper into poster format </a:t>
            </a:r>
            <a:r>
              <a:rPr lang="en-AU" altLang="en-US" sz="3000" dirty="0" err="1"/>
              <a:t>ie</a:t>
            </a:r>
            <a:r>
              <a:rPr lang="en-AU" altLang="en-US" sz="3000" dirty="0"/>
              <a:t>.</a:t>
            </a:r>
            <a:br>
              <a:rPr lang="en-AU" altLang="en-US" sz="3000" dirty="0"/>
            </a:br>
            <a:r>
              <a:rPr lang="en-AU" altLang="en-US" sz="3000" dirty="0"/>
              <a:t>Simplify everything, avoid data overkill.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AU" altLang="en-US" sz="3000" dirty="0"/>
              <a:t>Headings of more than 6 words should be in upper and lower case, not all capitals.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AU" altLang="en-US" sz="3000" dirty="0"/>
              <a:t>Never do whole sentences in capitals or underline to stress your point, use </a:t>
            </a:r>
            <a:r>
              <a:rPr lang="en-AU" altLang="en-US" sz="3000" b="1" dirty="0"/>
              <a:t>bold</a:t>
            </a:r>
            <a:r>
              <a:rPr lang="en-AU" altLang="en-US" sz="3000" dirty="0"/>
              <a:t> characters instead.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AU" altLang="en-US" sz="3000" dirty="0"/>
              <a:t>When laying out your poster leave breathing space around you text. Don’t overcrowd your poster.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AU" altLang="en-US" sz="3000" dirty="0"/>
              <a:t>Try using photographs or coloured graphs. Avoid long numerical tables.</a:t>
            </a:r>
          </a:p>
          <a:p>
            <a:pPr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n-AU" altLang="en-US" sz="3000" dirty="0"/>
              <a:t>Spell check and get someone else to proof-read.</a:t>
            </a:r>
            <a:endParaRPr lang="en-US" altLang="en-US" sz="3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5EEE4BA-6CB0-41F6-B6B5-46E63969CEFA}"/>
              </a:ext>
            </a:extLst>
          </p:cNvPr>
          <p:cNvSpPr txBox="1"/>
          <p:nvPr/>
        </p:nvSpPr>
        <p:spPr>
          <a:xfrm>
            <a:off x="20431959" y="8898754"/>
            <a:ext cx="894701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3000" dirty="0"/>
              <a:t>OPUS is a multidisciplinary collection of surgeons, health economists, statisticians, general practitioners and physiotherapists spread throughout the nation. </a:t>
            </a:r>
          </a:p>
          <a:p>
            <a:pPr algn="just"/>
            <a:r>
              <a:rPr lang="en-AU" sz="3000" dirty="0"/>
              <a:t>We work to provide the evidence and tools that will inform better practice at all stages of the care for end-stage osteoarthritis (OA), from referral through to completion of care: </a:t>
            </a:r>
            <a:r>
              <a:rPr lang="en-AU" sz="3000" b="1" i="1" dirty="0">
                <a:solidFill>
                  <a:schemeClr val="tx2"/>
                </a:solidFill>
              </a:rPr>
              <a:t>the ‘real-world’ patient journey.</a:t>
            </a:r>
          </a:p>
          <a:p>
            <a:pPr algn="just"/>
            <a:endParaRPr lang="en-AU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A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Our objectives are to: a) develop evidence-based interventions and b) optimise treatments for end-stage OA. To achieve this, our work is divided into five streams that each target key points along the patient journey.</a:t>
            </a:r>
          </a:p>
          <a:p>
            <a:endParaRPr lang="en-AU" sz="3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7EF6FA-C3CD-4B11-AC6F-EF8F96A9231E}"/>
              </a:ext>
            </a:extLst>
          </p:cNvPr>
          <p:cNvSpPr txBox="1"/>
          <p:nvPr/>
        </p:nvSpPr>
        <p:spPr>
          <a:xfrm>
            <a:off x="10746978" y="8960558"/>
            <a:ext cx="8859389" cy="1140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AU" altLang="en-US" sz="3000" dirty="0"/>
              <a:t>Importing / inserting files…</a:t>
            </a:r>
          </a:p>
          <a:p>
            <a:pPr>
              <a:spcBef>
                <a:spcPct val="50000"/>
              </a:spcBef>
            </a:pPr>
            <a:r>
              <a:rPr lang="en-AU" altLang="en-US" sz="3000" dirty="0"/>
              <a:t>Images such as photographs, graphs, diagrams, logos, etc, can be added to the poster.</a:t>
            </a:r>
          </a:p>
          <a:p>
            <a:pPr>
              <a:spcBef>
                <a:spcPct val="50000"/>
              </a:spcBef>
            </a:pPr>
            <a:r>
              <a:rPr lang="en-AU" altLang="en-US" sz="3000" dirty="0"/>
              <a:t>To insert scanned images into your poster, go through the menus as follows: Insert / Picture / From File… then find the file on your computer, select it, and press OK.</a:t>
            </a:r>
          </a:p>
          <a:p>
            <a:pPr>
              <a:spcBef>
                <a:spcPct val="50000"/>
              </a:spcBef>
            </a:pPr>
            <a:r>
              <a:rPr lang="en-AU" altLang="en-US" sz="3000" dirty="0"/>
              <a:t>The best type of image files to insert are JPEG or TIFF, JPEG is the preferred format.</a:t>
            </a:r>
          </a:p>
          <a:p>
            <a:pPr>
              <a:spcBef>
                <a:spcPct val="50000"/>
              </a:spcBef>
            </a:pPr>
            <a:r>
              <a:rPr lang="en-AU" altLang="en-US" sz="3000" b="1" dirty="0"/>
              <a:t>Be aware</a:t>
            </a:r>
            <a:r>
              <a:rPr lang="en-AU" altLang="en-US" sz="3000" dirty="0"/>
              <a:t> of the image size you are importing. The average colour photo (13 x 18cm at 180dpi) would be about 3Mb uncompressed (1Mb for B/W greyscale). </a:t>
            </a:r>
          </a:p>
          <a:p>
            <a:pPr>
              <a:spcBef>
                <a:spcPct val="50000"/>
              </a:spcBef>
            </a:pPr>
            <a:r>
              <a:rPr lang="en-AU" altLang="en-US" sz="3000" dirty="0"/>
              <a:t>Do </a:t>
            </a:r>
            <a:r>
              <a:rPr lang="en-AU" altLang="en-US" sz="3000" b="1" dirty="0"/>
              <a:t>not </a:t>
            </a:r>
            <a:r>
              <a:rPr lang="en-AU" altLang="en-US" sz="3000" dirty="0"/>
              <a:t>use images from the web as they will not be of sufficient quality for print use. </a:t>
            </a:r>
          </a:p>
          <a:p>
            <a:pPr>
              <a:spcBef>
                <a:spcPct val="50000"/>
              </a:spcBef>
            </a:pPr>
            <a:endParaRPr lang="en-AU" altLang="en-US" sz="3000" dirty="0"/>
          </a:p>
          <a:p>
            <a:pPr>
              <a:spcBef>
                <a:spcPct val="50000"/>
              </a:spcBef>
            </a:pPr>
            <a:r>
              <a:rPr lang="en-AU" altLang="en-US" sz="3000" dirty="0"/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AU" altLang="en-US" sz="3000" dirty="0"/>
              <a:t>For simple graphs use MS Excel, or do the graph directly in PowerPoint.</a:t>
            </a:r>
          </a:p>
          <a:p>
            <a:pPr>
              <a:spcBef>
                <a:spcPct val="50000"/>
              </a:spcBef>
            </a:pPr>
            <a:r>
              <a:rPr lang="en-AU" altLang="en-US" sz="3000" dirty="0"/>
              <a:t>Graphs done in a scientific graphing programs (</a:t>
            </a:r>
            <a:r>
              <a:rPr lang="en-AU" altLang="en-US" sz="3000" dirty="0" err="1"/>
              <a:t>eg.</a:t>
            </a:r>
            <a:r>
              <a:rPr lang="en-AU" altLang="en-US" sz="3000" dirty="0"/>
              <a:t> Sigma Plot, Prism, SPSS, </a:t>
            </a:r>
            <a:r>
              <a:rPr lang="en-AU" altLang="en-US" sz="3000" dirty="0" err="1"/>
              <a:t>Statistica</a:t>
            </a:r>
            <a:r>
              <a:rPr lang="en-AU" altLang="en-US" sz="3000" dirty="0"/>
              <a:t>) should be saved as JPEG or TIFF if possible.</a:t>
            </a:r>
            <a:endParaRPr lang="en-AU" dirty="0"/>
          </a:p>
        </p:txBody>
      </p:sp>
      <p:sp>
        <p:nvSpPr>
          <p:cNvPr id="95" name="Text Box 13">
            <a:extLst>
              <a:ext uri="{FF2B5EF4-FFF2-40B4-BE49-F238E27FC236}">
                <a16:creationId xmlns:a16="http://schemas.microsoft.com/office/drawing/2014/main" id="{FAE2CA89-73D9-4CB6-B330-CCA3879826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35791" y="28960077"/>
            <a:ext cx="2510520" cy="367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3178" tIns="173178" rIns="173178" bIns="173178">
            <a:spAutoFit/>
          </a:bodyPr>
          <a:lstStyle>
            <a:lvl1pPr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/>
            <a:r>
              <a:rPr lang="en-AU" altLang="en-US" i="1" dirty="0">
                <a:latin typeface="+mn-lt"/>
              </a:rPr>
              <a:t>Captions to be italicised. Right aligned if it refers to a figure on its right. Caption starts right at the top edge of the picture (graph or photo).</a:t>
            </a:r>
          </a:p>
        </p:txBody>
      </p:sp>
      <p:sp>
        <p:nvSpPr>
          <p:cNvPr id="96" name="Rectangle 14">
            <a:extLst>
              <a:ext uri="{FF2B5EF4-FFF2-40B4-BE49-F238E27FC236}">
                <a16:creationId xmlns:a16="http://schemas.microsoft.com/office/drawing/2014/main" id="{6A5D9B52-B5A7-4EF1-A84E-BDB69F797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5930" y="29192388"/>
            <a:ext cx="4638461" cy="4187825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7" name="Rectangle 15">
            <a:extLst>
              <a:ext uri="{FF2B5EF4-FFF2-40B4-BE49-F238E27FC236}">
                <a16:creationId xmlns:a16="http://schemas.microsoft.com/office/drawing/2014/main" id="{F0A8C709-2ADB-4031-AA4F-EF3DEE129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1593" y="34023151"/>
            <a:ext cx="7965400" cy="4587875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8" name="Text Box 16">
            <a:extLst>
              <a:ext uri="{FF2B5EF4-FFF2-40B4-BE49-F238E27FC236}">
                <a16:creationId xmlns:a16="http://schemas.microsoft.com/office/drawing/2014/main" id="{923807F1-3B3E-4F5C-B60D-3A62DC60E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1593" y="38720563"/>
            <a:ext cx="8862798" cy="82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43987" rIns="0" bIns="43987">
            <a:spAutoFit/>
          </a:bodyPr>
          <a:lstStyle>
            <a:lvl1pPr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AU" altLang="en-US" i="1" dirty="0">
                <a:latin typeface="+mn-lt"/>
              </a:rPr>
              <a:t>Captions to be italicised, to the length of the column in case a figure takes more than 2/3 of column width.</a:t>
            </a:r>
          </a:p>
        </p:txBody>
      </p:sp>
      <p:sp>
        <p:nvSpPr>
          <p:cNvPr id="99" name="Rectangle 17">
            <a:extLst>
              <a:ext uri="{FF2B5EF4-FFF2-40B4-BE49-F238E27FC236}">
                <a16:creationId xmlns:a16="http://schemas.microsoft.com/office/drawing/2014/main" id="{67D4AC64-05B3-49A4-9D13-4753956FB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1593" y="25477638"/>
            <a:ext cx="3479470" cy="3140075"/>
          </a:xfrm>
          <a:prstGeom prst="rect">
            <a:avLst/>
          </a:prstGeom>
          <a:solidFill>
            <a:srgbClr val="EEEEE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0" name="Text Box 18">
            <a:extLst>
              <a:ext uri="{FF2B5EF4-FFF2-40B4-BE49-F238E27FC236}">
                <a16:creationId xmlns:a16="http://schemas.microsoft.com/office/drawing/2014/main" id="{811142F7-0D90-438E-8EED-21242AF03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83937" y="25294125"/>
            <a:ext cx="4516785" cy="219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73178" tIns="173178" rIns="173178" bIns="173178">
            <a:spAutoFit/>
          </a:bodyPr>
          <a:lstStyle>
            <a:lvl1pPr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8794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8794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AU" altLang="en-US" i="1" dirty="0">
                <a:latin typeface="+mn-lt"/>
              </a:rPr>
              <a:t>Captions to be italicised.</a:t>
            </a:r>
          </a:p>
          <a:p>
            <a:r>
              <a:rPr lang="en-AU" altLang="en-US" i="1" dirty="0">
                <a:latin typeface="+mn-lt"/>
              </a:rPr>
              <a:t>Left aligned if it refers to a figure on its left. Caption starts right at the top edge of the picture (graph or photo).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91EC12-ED75-490A-B44E-848D0E0BCA8C}"/>
              </a:ext>
            </a:extLst>
          </p:cNvPr>
          <p:cNvSpPr txBox="1"/>
          <p:nvPr/>
        </p:nvSpPr>
        <p:spPr>
          <a:xfrm>
            <a:off x="20431958" y="40355538"/>
            <a:ext cx="8947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project is supported by the Australian National Health and Medical Research Council funded CRE in Total Joint Replacement (1116325).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6D34C3F-A287-4F18-A25D-93D2CC21E5AA}"/>
              </a:ext>
            </a:extLst>
          </p:cNvPr>
          <p:cNvSpPr txBox="1"/>
          <p:nvPr/>
        </p:nvSpPr>
        <p:spPr>
          <a:xfrm>
            <a:off x="20431958" y="27986795"/>
            <a:ext cx="89074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Outline the main takeaways from this study.</a:t>
            </a:r>
          </a:p>
          <a:p>
            <a:pPr algn="just"/>
            <a:endParaRPr lang="en-AU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A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any queries, contact:</a:t>
            </a:r>
          </a:p>
          <a:p>
            <a:pPr algn="just"/>
            <a:r>
              <a:rPr lang="en-AU" sz="3000" dirty="0">
                <a:solidFill>
                  <a:schemeClr val="tx1">
                    <a:lumMod val="50000"/>
                    <a:lumOff val="50000"/>
                  </a:schemeClr>
                </a:solidFill>
                <a:hlinkClick r:id="rId8"/>
              </a:rPr>
              <a:t>opus@opus-tjr.org.au</a:t>
            </a:r>
            <a:endParaRPr lang="en-AU" sz="3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en-A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Or Michelle Lam on:</a:t>
            </a:r>
          </a:p>
          <a:p>
            <a:pPr algn="just"/>
            <a:r>
              <a:rPr lang="en-AU" sz="3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Michelle.lam@unimelb.edu.au</a:t>
            </a:r>
            <a:endParaRPr lang="en-AU" sz="3000" dirty="0"/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51F7D040-4149-4528-A429-8C30A9392AC7}"/>
              </a:ext>
            </a:extLst>
          </p:cNvPr>
          <p:cNvGrpSpPr/>
          <p:nvPr/>
        </p:nvGrpSpPr>
        <p:grpSpPr>
          <a:xfrm>
            <a:off x="20289622" y="35380203"/>
            <a:ext cx="9307340" cy="646330"/>
            <a:chOff x="20292720" y="7096359"/>
            <a:chExt cx="9307340" cy="1037510"/>
          </a:xfrm>
        </p:grpSpPr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9920724B-E608-4B96-8CC9-31EFF3101A38}"/>
                </a:ext>
              </a:extLst>
            </p:cNvPr>
            <p:cNvSpPr/>
            <p:nvPr/>
          </p:nvSpPr>
          <p:spPr>
            <a:xfrm>
              <a:off x="20292720" y="7096359"/>
              <a:ext cx="9307340" cy="1037510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000"/>
            </a:p>
          </p:txBody>
        </p:sp>
        <p:sp>
          <p:nvSpPr>
            <p:cNvPr id="104" name="Subtitle 2">
              <a:extLst>
                <a:ext uri="{FF2B5EF4-FFF2-40B4-BE49-F238E27FC236}">
                  <a16:creationId xmlns:a16="http://schemas.microsoft.com/office/drawing/2014/main" id="{D05A6204-99F4-4406-A46D-DC41316120D1}"/>
                </a:ext>
              </a:extLst>
            </p:cNvPr>
            <p:cNvSpPr txBox="1">
              <a:spLocks/>
            </p:cNvSpPr>
            <p:nvPr/>
          </p:nvSpPr>
          <p:spPr>
            <a:xfrm>
              <a:off x="20431959" y="7153325"/>
              <a:ext cx="8907413" cy="83433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REFERENCES</a:t>
              </a:r>
            </a:p>
          </p:txBody>
        </p:sp>
      </p:grpSp>
      <p:sp>
        <p:nvSpPr>
          <p:cNvPr id="105" name="TextBox 104">
            <a:extLst>
              <a:ext uri="{FF2B5EF4-FFF2-40B4-BE49-F238E27FC236}">
                <a16:creationId xmlns:a16="http://schemas.microsoft.com/office/drawing/2014/main" id="{E86747A3-3D29-4534-A57B-BB7DBE2E73EE}"/>
              </a:ext>
            </a:extLst>
          </p:cNvPr>
          <p:cNvSpPr txBox="1"/>
          <p:nvPr/>
        </p:nvSpPr>
        <p:spPr>
          <a:xfrm>
            <a:off x="20428860" y="36104584"/>
            <a:ext cx="8947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List all the relevant references made within the poster.</a:t>
            </a:r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D54DBA9-75DD-4F12-9205-9E4095FCB917}"/>
              </a:ext>
            </a:extLst>
          </p:cNvPr>
          <p:cNvGrpSpPr/>
          <p:nvPr/>
        </p:nvGrpSpPr>
        <p:grpSpPr>
          <a:xfrm>
            <a:off x="916366" y="39025377"/>
            <a:ext cx="9307340" cy="646330"/>
            <a:chOff x="20292720" y="7096359"/>
            <a:chExt cx="9307340" cy="1037510"/>
          </a:xfrm>
        </p:grpSpPr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06695BD7-B6BD-4CF8-896E-F37F675E8070}"/>
                </a:ext>
              </a:extLst>
            </p:cNvPr>
            <p:cNvSpPr/>
            <p:nvPr/>
          </p:nvSpPr>
          <p:spPr>
            <a:xfrm>
              <a:off x="20292720" y="7096359"/>
              <a:ext cx="9307340" cy="1037510"/>
            </a:xfrm>
            <a:prstGeom prst="rect">
              <a:avLst/>
            </a:prstGeom>
            <a:solidFill>
              <a:srgbClr val="F2DEDC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3000"/>
            </a:p>
          </p:txBody>
        </p:sp>
        <p:sp>
          <p:nvSpPr>
            <p:cNvPr id="110" name="Subtitle 2">
              <a:extLst>
                <a:ext uri="{FF2B5EF4-FFF2-40B4-BE49-F238E27FC236}">
                  <a16:creationId xmlns:a16="http://schemas.microsoft.com/office/drawing/2014/main" id="{A861FB79-B812-4089-BC6C-B4B305136E41}"/>
                </a:ext>
              </a:extLst>
            </p:cNvPr>
            <p:cNvSpPr txBox="1">
              <a:spLocks/>
            </p:cNvSpPr>
            <p:nvPr/>
          </p:nvSpPr>
          <p:spPr>
            <a:xfrm>
              <a:off x="20431959" y="7153325"/>
              <a:ext cx="8907413" cy="83433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3027487" rtl="0" eaLnBrk="1" latinLnBrk="0" hangingPunct="1">
                <a:lnSpc>
                  <a:spcPct val="90000"/>
                </a:lnSpc>
                <a:spcBef>
                  <a:spcPts val="3311"/>
                </a:spcBef>
                <a:buFont typeface="Arial" panose="020B0604020202020204" pitchFamily="34" charset="0"/>
                <a:buNone/>
                <a:defRPr sz="7946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513743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6622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302748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96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4541230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605497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7568717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9082461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0596204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2109948" indent="0" algn="ctr" defTabSz="3027487" rtl="0" eaLnBrk="1" latinLnBrk="0" hangingPunct="1">
                <a:lnSpc>
                  <a:spcPct val="90000"/>
                </a:lnSpc>
                <a:spcBef>
                  <a:spcPts val="1655"/>
                </a:spcBef>
                <a:buFont typeface="Arial" panose="020B0604020202020204" pitchFamily="34" charset="0"/>
                <a:buNone/>
                <a:defRPr sz="5297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4100" b="1" spc="1000" dirty="0">
                  <a:solidFill>
                    <a:srgbClr val="C00000"/>
                  </a:solidFill>
                </a:rPr>
                <a:t>AFFILIATIONS</a:t>
              </a:r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16300E64-C7F3-432C-8E95-8CFC8A79B856}"/>
              </a:ext>
            </a:extLst>
          </p:cNvPr>
          <p:cNvSpPr txBox="1"/>
          <p:nvPr/>
        </p:nvSpPr>
        <p:spPr>
          <a:xfrm>
            <a:off x="1638300" y="40005446"/>
            <a:ext cx="7661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/>
              <a:t>Add logos as required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B6D686B4-8FD7-467B-921B-E00563A32627}"/>
              </a:ext>
            </a:extLst>
          </p:cNvPr>
          <p:cNvSpPr txBox="1"/>
          <p:nvPr/>
        </p:nvSpPr>
        <p:spPr>
          <a:xfrm>
            <a:off x="7031921" y="5002705"/>
            <a:ext cx="2257348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4400" b="1" dirty="0">
                <a:solidFill>
                  <a:srgbClr val="134466"/>
                </a:solidFill>
                <a:latin typeface="Arial" panose="020B0604020202020204" pitchFamily="34" charset="0"/>
              </a:rPr>
              <a:t>Author’s Name/s Goes Here, Author’s Name/s Goes Here, Author’s Name/s Goes Here</a:t>
            </a:r>
          </a:p>
          <a:p>
            <a:pPr>
              <a:spcBef>
                <a:spcPct val="50000"/>
              </a:spcBef>
            </a:pPr>
            <a:r>
              <a:rPr lang="en-GB" altLang="en-US" sz="4000" dirty="0">
                <a:solidFill>
                  <a:srgbClr val="134466"/>
                </a:solidFill>
                <a:latin typeface="Arial" panose="020B0604020202020204" pitchFamily="34" charset="0"/>
              </a:rPr>
              <a:t>Address/</a:t>
            </a:r>
            <a:r>
              <a:rPr lang="en-GB" altLang="en-US" sz="4000" dirty="0" err="1">
                <a:solidFill>
                  <a:srgbClr val="134466"/>
                </a:solidFill>
                <a:latin typeface="Arial" panose="020B0604020202020204" pitchFamily="34" charset="0"/>
              </a:rPr>
              <a:t>es</a:t>
            </a:r>
            <a:r>
              <a:rPr lang="en-GB" altLang="en-US" sz="4000" dirty="0">
                <a:solidFill>
                  <a:srgbClr val="134466"/>
                </a:solidFill>
                <a:latin typeface="Arial" panose="020B0604020202020204" pitchFamily="34" charset="0"/>
              </a:rPr>
              <a:t> Goes Here, Address/</a:t>
            </a:r>
            <a:r>
              <a:rPr lang="en-GB" altLang="en-US" sz="4000" dirty="0" err="1">
                <a:solidFill>
                  <a:srgbClr val="134466"/>
                </a:solidFill>
                <a:latin typeface="Arial" panose="020B0604020202020204" pitchFamily="34" charset="0"/>
              </a:rPr>
              <a:t>es</a:t>
            </a:r>
            <a:r>
              <a:rPr lang="en-GB" altLang="en-US" sz="4000" dirty="0">
                <a:solidFill>
                  <a:srgbClr val="134466"/>
                </a:solidFill>
                <a:latin typeface="Arial" panose="020B0604020202020204" pitchFamily="34" charset="0"/>
              </a:rPr>
              <a:t> Goes Here, Address/</a:t>
            </a:r>
            <a:r>
              <a:rPr lang="en-GB" altLang="en-US" sz="4000" dirty="0" err="1">
                <a:solidFill>
                  <a:srgbClr val="134466"/>
                </a:solidFill>
                <a:latin typeface="Arial" panose="020B0604020202020204" pitchFamily="34" charset="0"/>
              </a:rPr>
              <a:t>es</a:t>
            </a:r>
            <a:r>
              <a:rPr lang="en-GB" altLang="en-US" sz="4000" dirty="0">
                <a:solidFill>
                  <a:srgbClr val="134466"/>
                </a:solidFill>
                <a:latin typeface="Arial" panose="020B0604020202020204" pitchFamily="34" charset="0"/>
              </a:rPr>
              <a:t> Goes Here</a:t>
            </a:r>
          </a:p>
          <a:p>
            <a:endParaRPr lang="en-AU" sz="6000" dirty="0">
              <a:solidFill>
                <a:srgbClr val="134466"/>
              </a:solidFill>
            </a:endParaRPr>
          </a:p>
        </p:txBody>
      </p:sp>
      <p:pic>
        <p:nvPicPr>
          <p:cNvPr id="3" name="Picture 2" descr="A picture containing text, window, building&#10;&#10;Description automatically generated">
            <a:extLst>
              <a:ext uri="{FF2B5EF4-FFF2-40B4-BE49-F238E27FC236}">
                <a16:creationId xmlns:a16="http://schemas.microsoft.com/office/drawing/2014/main" id="{D33C8933-37E1-4F8B-9C7A-C9F1B3E02A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40" y="1223073"/>
            <a:ext cx="5217025" cy="670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76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699</TotalTime>
  <Words>865</Words>
  <Application>Microsoft Office PowerPoint</Application>
  <PresentationFormat>Custom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Lam</dc:creator>
  <cp:lastModifiedBy>Michelle Lam</cp:lastModifiedBy>
  <cp:revision>32</cp:revision>
  <dcterms:created xsi:type="dcterms:W3CDTF">2018-09-03T04:27:14Z</dcterms:created>
  <dcterms:modified xsi:type="dcterms:W3CDTF">2021-05-26T00:28:47Z</dcterms:modified>
</cp:coreProperties>
</file>